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75" r:id="rId2"/>
    <p:sldId id="315" r:id="rId3"/>
    <p:sldId id="299" r:id="rId4"/>
    <p:sldId id="328" r:id="rId5"/>
    <p:sldId id="323" r:id="rId6"/>
    <p:sldId id="339" r:id="rId7"/>
    <p:sldId id="329" r:id="rId8"/>
    <p:sldId id="330" r:id="rId9"/>
    <p:sldId id="324" r:id="rId10"/>
    <p:sldId id="331" r:id="rId11"/>
    <p:sldId id="332" r:id="rId12"/>
    <p:sldId id="333" r:id="rId13"/>
    <p:sldId id="334" r:id="rId14"/>
    <p:sldId id="335" r:id="rId15"/>
    <p:sldId id="338" r:id="rId16"/>
    <p:sldId id="337" r:id="rId17"/>
    <p:sldId id="325" r:id="rId18"/>
    <p:sldId id="336" r:id="rId19"/>
    <p:sldId id="322" r:id="rId20"/>
  </p:sldIdLst>
  <p:sldSz cx="12192000" cy="6858000"/>
  <p:notesSz cx="6858000" cy="9144000"/>
  <p:embeddedFontLst>
    <p:embeddedFont>
      <p:font typeface="Montserrat Light" panose="00000400000000000000" pitchFamily="2" charset="0"/>
      <p:regular r:id="rId22"/>
      <p:italic r:id="rId23"/>
    </p:embeddedFont>
    <p:embeddedFont>
      <p:font typeface="Novecento wide Bold" panose="00000805000000000000" charset="0"/>
      <p:bold r:id="rId24"/>
    </p:embeddedFont>
    <p:embeddedFont>
      <p:font typeface="Sitka Text" pitchFamily="2" charset="0"/>
      <p:regular r:id="rId25"/>
      <p:bold r:id="rId26"/>
      <p:italic r:id="rId27"/>
      <p:boldItalic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等线 Light" panose="02010600030101010101" pitchFamily="2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2" y="19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9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7A7EA-1AE8-451A-9961-B4FFFAF4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B7B5BB-BA7E-4B59-8B8A-A48EBC991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25D62-B3DA-479E-93A5-89838E6B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20C1D-EEDA-42F2-86D5-182DB78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7F4A4-66C5-46E9-BF04-17FE1AC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ED284-0E9D-482F-B856-76A2D2B0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3467B8-FCFB-46D0-BE09-AFF16AF67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C6B98-6C5A-476D-A015-FA681105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C7B47-B6EB-4954-BDE1-E528748E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DF827-69B8-4B38-8040-758CF7E4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1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9391CF-CC2A-4981-B400-6D4673D5F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25815-3811-46B4-ADB4-EC121BBC6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E7046-BDD5-4A0C-8A48-0C3DC8AC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F5539-6CBA-4B59-BDD4-F58D1280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A8429-4810-466B-9CB6-D373CBCB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5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48562-8F23-47E9-99F0-621509E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12AD7-7614-4879-9241-41E9A77D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CAB5F-C7B0-4A19-AEFF-8522F033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4FCA0-770B-4DC5-ABB8-88AFB3F0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67B72-F3AC-4116-BB94-BA310D61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9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DBAC-0099-415F-8C27-209D8B8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7D949-E75B-4CAC-A020-67E866BF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EEED9-DB07-4C3A-ADCF-9C57CA2D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C9124-5FEC-4762-9E8E-9DA9795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F0298-5B47-4F21-8D6D-802EE1B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AEBD4-6315-4C3B-9006-3D1D2AF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60409-B4BB-4801-B450-E9A69A707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2A8137-B69A-4248-B9C8-FDA9C2F78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56D9F2-9593-4904-B034-2A3FF62D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8D1F4-BDDB-4BF6-BEE5-6BE1CED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8EF2B-BC9E-4668-90EC-DC7CE6F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61053-5D47-43A4-AB72-FA4E64B5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11B8E-9ED5-43B0-B3AD-7D522C976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E80D5-E95C-4988-8964-8BFD738A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9F7E2C-29B0-4356-BEDE-7D6A55F2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35EE5A-F501-4B77-8B69-B9547B817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05207E-1DF9-421E-8A6E-A9885B3D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E2714-D2A7-4199-A979-FAAC2716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746AF1-733B-4A8C-B99E-95F30DC4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25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13520-6A5C-4117-A68E-9F34D18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83103-C3F4-4197-9840-19EF9AB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5027D6-4287-49B1-8FF6-B1E4E09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A8086-B289-424D-9144-B46B6741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8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96CE17-93FD-470C-852F-C04A5B01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39AC8A-75A5-4308-A4D9-91C6C025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08803-606A-461F-B8A2-45DF36EE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9FE5-958D-4A83-84B3-6C93321A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A609-A975-4B68-9875-22F34E3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AAAEA-D93D-47C2-A6E8-20166051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9314A-6D26-4E6E-AC89-4B321800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572B2-EEF9-42FD-9D6E-FA6BD4F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C47CD-BEB8-4BCC-8C4C-D655D735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8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E16CF-E25A-48BF-B14C-D189023D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554132-8B4D-4A6B-98A4-F85AE4883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9800C5-AF5A-463B-B70A-7F969A1E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B2C16A-0953-48B3-B315-DBDD1646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2652F0-EBD0-48B6-B01E-DC9FE833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1C5C9B-59CA-47AA-B824-52C454E5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8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9E15E8-94A6-48D0-A24D-0B0CB28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564804-F978-483E-822B-83FCB8D3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6681D-E2C3-4C64-AD91-36BDC2BED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B35B2-B2F7-45D0-811E-EA78DE20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AA3CD-6552-417C-A511-789FEB25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A4E89-2CA5-40CC-A10C-AD48FB848867}"/>
              </a:ext>
            </a:extLst>
          </p:cNvPr>
          <p:cNvSpPr txBox="1"/>
          <p:nvPr/>
        </p:nvSpPr>
        <p:spPr>
          <a:xfrm>
            <a:off x="983847" y="3274139"/>
            <a:ext cx="439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后台组最终考核答辩汇报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B5F70-DB87-49FC-96BD-F9F2413BD9E7}"/>
              </a:ext>
            </a:extLst>
          </p:cNvPr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汇报人：吴卓颖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7FD266-54AE-4A79-BE5F-32A3138FC0B7}"/>
              </a:ext>
            </a:extLst>
          </p:cNvPr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6EBA856-E02C-47F4-972D-8DEBB12B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836A6BF-75AA-4F2E-BF9C-2DE2FCEB7583}"/>
              </a:ext>
            </a:extLst>
          </p:cNvPr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FCC40C2-D189-4E21-9504-708EDA7EA1F5}"/>
              </a:ext>
            </a:extLst>
          </p:cNvPr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9ABC21-B719-4B6E-93E1-DDCEE5B3F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16412"/>
            <a:ext cx="502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驻留端和服务端的分离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33329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80355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26522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72688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5BFB97-1812-89C2-289B-929A14035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8" y="1220918"/>
            <a:ext cx="6456858" cy="51206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7014411" y="1919693"/>
            <a:ext cx="26965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在我的项目中</a:t>
            </a:r>
            <a:r>
              <a:rPr lang="en-US" altLang="zh-CN" dirty="0"/>
              <a:t>,</a:t>
            </a:r>
            <a:r>
              <a:rPr lang="zh-CN" altLang="en-US" dirty="0"/>
              <a:t>我实现了数据</a:t>
            </a:r>
            <a:r>
              <a:rPr lang="zh-CN" altLang="en-US" b="1" dirty="0"/>
              <a:t>驻留端</a:t>
            </a:r>
            <a:r>
              <a:rPr lang="zh-CN" altLang="en-US" dirty="0"/>
              <a:t>和</a:t>
            </a:r>
            <a:r>
              <a:rPr lang="zh-CN" altLang="en-US" b="1" dirty="0"/>
              <a:t>服务端（处理端）</a:t>
            </a:r>
            <a:r>
              <a:rPr lang="zh-CN" altLang="en-US" dirty="0"/>
              <a:t>的分离。并且支持</a:t>
            </a:r>
            <a:r>
              <a:rPr lang="zh-CN" altLang="en-US" b="1" dirty="0"/>
              <a:t>同时处理</a:t>
            </a:r>
            <a:r>
              <a:rPr lang="zh-CN" altLang="en-US" dirty="0"/>
              <a:t>多个驻留端的情况</a:t>
            </a:r>
            <a:r>
              <a:rPr lang="en-US" altLang="zh-CN" dirty="0"/>
              <a:t>, </a:t>
            </a:r>
            <a:r>
              <a:rPr lang="zh-CN" altLang="en-US" dirty="0"/>
              <a:t>此实现较为贴近现实中的生活生产需求。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kern="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  </a:t>
            </a:r>
            <a:r>
              <a:rPr lang="zh-CN" altLang="en-US" kern="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同时，由于</a:t>
            </a:r>
            <a:r>
              <a:rPr lang="en-US" altLang="zh-CN" kern="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txt</a:t>
            </a:r>
            <a:r>
              <a:rPr lang="zh-CN" altLang="en-US" kern="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数据全权交由服务端处理，变相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减少了打印机客户端的负担。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83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4879585" y="108388"/>
            <a:ext cx="461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正则表达式的使用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8881377" y="17557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40184" y="233464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40185" y="287278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7622" y="336803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57622" y="382969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5798540" y="742323"/>
            <a:ext cx="26965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在我的前端的注册页面中</a:t>
            </a:r>
            <a:r>
              <a:rPr lang="en-US" altLang="zh-CN" dirty="0"/>
              <a:t>, </a:t>
            </a:r>
            <a:r>
              <a:rPr lang="zh-CN" altLang="en-US" dirty="0"/>
              <a:t>我使用了</a:t>
            </a:r>
            <a:r>
              <a:rPr lang="zh-CN" altLang="en-US" b="1" dirty="0"/>
              <a:t>正则表达式</a:t>
            </a:r>
            <a:r>
              <a:rPr lang="zh-CN" altLang="en-US" dirty="0"/>
              <a:t>来实时检测用户注册的用户名和密码的格式是否符合要求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若不符合要求</a:t>
            </a:r>
            <a:r>
              <a:rPr lang="en-US" altLang="zh-CN" dirty="0"/>
              <a:t>,</a:t>
            </a:r>
            <a:r>
              <a:rPr lang="zh-CN" altLang="en-US" dirty="0"/>
              <a:t>则会有红色警示语</a:t>
            </a:r>
            <a:r>
              <a:rPr lang="en-US" altLang="zh-CN" dirty="0"/>
              <a:t>,</a:t>
            </a:r>
            <a:r>
              <a:rPr lang="zh-CN" altLang="en-US" dirty="0"/>
              <a:t>且注册按钮失效</a:t>
            </a:r>
            <a:r>
              <a:rPr lang="en-US" altLang="zh-CN" dirty="0"/>
              <a:t>,</a:t>
            </a:r>
            <a:r>
              <a:rPr lang="zh-CN" altLang="en-US" dirty="0"/>
              <a:t>无法注册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FE947C-2648-336E-BBF0-022CC5E6CCC9}"/>
              </a:ext>
            </a:extLst>
          </p:cNvPr>
          <p:cNvSpPr txBox="1"/>
          <p:nvPr/>
        </p:nvSpPr>
        <p:spPr>
          <a:xfrm>
            <a:off x="516683" y="4291361"/>
            <a:ext cx="3625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而在登陆界面，若用户没有正常输入账号密码</a:t>
            </a:r>
            <a:r>
              <a:rPr lang="en-US" altLang="zh-CN" dirty="0"/>
              <a:t>,</a:t>
            </a:r>
            <a:r>
              <a:rPr lang="zh-CN" altLang="en-US" dirty="0"/>
              <a:t>也会有提示且无法正常登陆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429E009-4B0C-9D64-8BE7-0B6E6EC23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4" y="108388"/>
            <a:ext cx="4189831" cy="31505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7EB826-BCCA-8127-5825-1322AACA1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85" y="3387274"/>
            <a:ext cx="46196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7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850574" y="189596"/>
            <a:ext cx="4161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认证鉴权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363415" y="25678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67243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6336923" y="651261"/>
            <a:ext cx="3318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同时</a:t>
            </a:r>
            <a:r>
              <a:rPr lang="en-US" altLang="zh-CN" dirty="0"/>
              <a:t>, </a:t>
            </a:r>
            <a:r>
              <a:rPr lang="zh-CN" altLang="en-US" dirty="0"/>
              <a:t>我在前端利用</a:t>
            </a:r>
            <a:r>
              <a:rPr lang="en-US" altLang="zh-CN" dirty="0"/>
              <a:t>token</a:t>
            </a:r>
            <a:r>
              <a:rPr lang="zh-CN" altLang="en-US" dirty="0"/>
              <a:t>和</a:t>
            </a:r>
            <a:r>
              <a:rPr lang="en-US" altLang="zh-CN" dirty="0" err="1"/>
              <a:t>sessionStorage</a:t>
            </a:r>
            <a:r>
              <a:rPr lang="zh-CN" altLang="en-US" dirty="0"/>
              <a:t>技术</a:t>
            </a:r>
            <a:r>
              <a:rPr lang="en-US" altLang="zh-CN" dirty="0"/>
              <a:t>,</a:t>
            </a:r>
            <a:r>
              <a:rPr lang="zh-CN" altLang="en-US" dirty="0"/>
              <a:t>结合后端的</a:t>
            </a:r>
            <a:r>
              <a:rPr lang="en-US" altLang="zh-CN" b="1" dirty="0"/>
              <a:t>RBAC</a:t>
            </a:r>
            <a:r>
              <a:rPr lang="zh-CN" altLang="en-US" b="1" dirty="0"/>
              <a:t>角色权限模型</a:t>
            </a:r>
            <a:r>
              <a:rPr lang="zh-CN" altLang="en-US" dirty="0"/>
              <a:t>和</a:t>
            </a:r>
            <a:r>
              <a:rPr lang="en-US" altLang="zh-CN" b="1" dirty="0"/>
              <a:t>JWT-</a:t>
            </a:r>
            <a:r>
              <a:rPr lang="en-US" altLang="zh-CN" b="1" dirty="0" err="1"/>
              <a:t>api</a:t>
            </a:r>
            <a:r>
              <a:rPr lang="en-US" altLang="zh-CN" b="1" dirty="0"/>
              <a:t>(JSON Web Token)</a:t>
            </a:r>
            <a:r>
              <a:rPr lang="zh-CN" altLang="en-US" dirty="0"/>
              <a:t>进行了认证鉴权</a:t>
            </a:r>
            <a:r>
              <a:rPr lang="en-US" altLang="zh-CN" dirty="0"/>
              <a:t>,</a:t>
            </a:r>
            <a:r>
              <a:rPr lang="zh-CN" altLang="en-US" dirty="0"/>
              <a:t>保证相应角色只能查看其权限允许的内容。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通过修改</a:t>
            </a:r>
            <a:r>
              <a:rPr lang="en-US" altLang="zh-CN" dirty="0" err="1"/>
              <a:t>url</a:t>
            </a:r>
            <a:r>
              <a:rPr lang="zh-CN" altLang="en-US" dirty="0"/>
              <a:t>强行访问会被遣返至登陆页面。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DBF808-3DE0-2F23-C19A-0DD7449828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1" y="725764"/>
            <a:ext cx="5264150" cy="310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21FE7F-F4BA-DC1E-ACEC-BF100C742F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3" y="4037968"/>
            <a:ext cx="6948396" cy="25046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3D84068-8B5F-52C2-40DB-7AE65809A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27" y="2959585"/>
            <a:ext cx="4076910" cy="14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3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932636" y="189596"/>
            <a:ext cx="441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项目分层优化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490981" y="25678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67242" y="244606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8" y="296733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67242" y="341530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67242" y="384292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711270" y="876407"/>
            <a:ext cx="32345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后台代码中</a:t>
            </a:r>
            <a:r>
              <a:rPr lang="en-US" altLang="zh-CN" dirty="0"/>
              <a:t>, </a:t>
            </a:r>
            <a:r>
              <a:rPr lang="zh-CN" altLang="en-US" dirty="0"/>
              <a:t>我不仅遵循了</a:t>
            </a:r>
            <a:r>
              <a:rPr lang="en-US" altLang="zh-CN" dirty="0"/>
              <a:t>MVC</a:t>
            </a:r>
            <a:r>
              <a:rPr lang="zh-CN" altLang="en-US" dirty="0"/>
              <a:t>设计规范，将代码分为了</a:t>
            </a:r>
            <a:r>
              <a:rPr lang="zh-CN" altLang="en-US" b="1" dirty="0"/>
              <a:t>表示层</a:t>
            </a:r>
            <a:r>
              <a:rPr lang="en-US" altLang="zh-CN" dirty="0"/>
              <a:t>(controller), </a:t>
            </a:r>
            <a:r>
              <a:rPr lang="zh-CN" altLang="en-US" b="1" dirty="0"/>
              <a:t>业务逻辑层</a:t>
            </a:r>
            <a:r>
              <a:rPr lang="en-US" altLang="zh-CN" dirty="0"/>
              <a:t>(service),</a:t>
            </a:r>
            <a:r>
              <a:rPr lang="zh-CN" altLang="en-US" b="1" dirty="0"/>
              <a:t>数据访问层</a:t>
            </a:r>
            <a:r>
              <a:rPr lang="en-US" altLang="zh-CN" dirty="0"/>
              <a:t>(</a:t>
            </a:r>
            <a:r>
              <a:rPr lang="en-US" altLang="zh-CN" dirty="0" err="1"/>
              <a:t>dao</a:t>
            </a:r>
            <a:r>
              <a:rPr lang="en-US" altLang="zh-CN" dirty="0"/>
              <a:t>)</a:t>
            </a:r>
            <a:r>
              <a:rPr lang="zh-CN" altLang="en-US" dirty="0"/>
              <a:t>三层</a:t>
            </a:r>
            <a:r>
              <a:rPr lang="en-US" altLang="zh-CN" dirty="0"/>
              <a:t>,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而且还设计了常量类和工具类等</a:t>
            </a:r>
            <a:r>
              <a:rPr lang="zh-CN" altLang="en-US" b="1" dirty="0"/>
              <a:t>辅助模块。在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实体类包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下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又进行了细分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b="1" dirty="0"/>
              <a:t>DTO</a:t>
            </a:r>
            <a:r>
              <a:rPr lang="en-US" altLang="zh-CN" dirty="0"/>
              <a:t>(</a:t>
            </a:r>
            <a:r>
              <a:rPr lang="zh-CN" altLang="en-US" dirty="0"/>
              <a:t>数据传输对象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b="1" dirty="0"/>
              <a:t>PO</a:t>
            </a:r>
            <a:r>
              <a:rPr lang="en-US" altLang="zh-CN" dirty="0"/>
              <a:t>(</a:t>
            </a:r>
            <a:r>
              <a:rPr lang="zh-CN" altLang="en-US" dirty="0"/>
              <a:t>持久对象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b="1" dirty="0"/>
              <a:t>BO</a:t>
            </a:r>
            <a:r>
              <a:rPr lang="en-US" altLang="zh-CN" dirty="0"/>
              <a:t>(</a:t>
            </a:r>
            <a:r>
              <a:rPr lang="zh-CN" altLang="en-US" dirty="0"/>
              <a:t>业务对象</a:t>
            </a:r>
            <a:r>
              <a:rPr lang="en-US" altLang="zh-CN" dirty="0"/>
              <a:t>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9D2A58F-2B97-2AA6-64C9-8333A37FA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07" y="4304585"/>
            <a:ext cx="2249715" cy="2381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7832B5-1298-9D0B-FA74-4E8EC50EA1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23" y="256780"/>
            <a:ext cx="6037507" cy="645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83CA6D4-FBDB-BCE9-5436-F596525AA003}"/>
              </a:ext>
            </a:extLst>
          </p:cNvPr>
          <p:cNvSpPr txBox="1"/>
          <p:nvPr/>
        </p:nvSpPr>
        <p:spPr>
          <a:xfrm>
            <a:off x="277133" y="5005754"/>
            <a:ext cx="6805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项目文件截图</a:t>
            </a:r>
            <a:r>
              <a:rPr lang="en-US" altLang="zh-CN" sz="1400" dirty="0"/>
              <a:t>: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694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932636" y="189596"/>
            <a:ext cx="6001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项目亮点： </a:t>
            </a:r>
            <a:r>
              <a:rPr lang="en-US" altLang="zh-CN" sz="24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技术的使用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490981" y="25678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4" y="221008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70155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4" y="32228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69478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490981" y="738537"/>
            <a:ext cx="9005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</a:t>
            </a:r>
            <a:r>
              <a:rPr lang="zh-CN" altLang="en-US" sz="2000" dirty="0"/>
              <a:t>在需要前后端高频通信的打印机信息界面</a:t>
            </a:r>
            <a:r>
              <a:rPr lang="en-US" altLang="zh-CN" sz="2000" dirty="0"/>
              <a:t>, </a:t>
            </a:r>
            <a:r>
              <a:rPr lang="zh-CN" altLang="en-US" sz="2000" dirty="0"/>
              <a:t>我选择用</a:t>
            </a:r>
            <a:r>
              <a:rPr lang="en-US" altLang="zh-CN" sz="2000" b="1" dirty="0" err="1"/>
              <a:t>websocket</a:t>
            </a:r>
            <a:r>
              <a:rPr lang="zh-CN" altLang="en-US" sz="2000" b="1" dirty="0"/>
              <a:t>技术</a:t>
            </a:r>
            <a:r>
              <a:rPr lang="zh-CN" altLang="en-US" sz="2000" dirty="0"/>
              <a:t>去实现信息的传递。相比于</a:t>
            </a:r>
            <a:r>
              <a:rPr lang="en-US" altLang="zh-CN" sz="2000" dirty="0"/>
              <a:t>http</a:t>
            </a:r>
            <a:r>
              <a:rPr lang="zh-CN" altLang="en-US" sz="2000" dirty="0"/>
              <a:t>，使用</a:t>
            </a:r>
            <a:r>
              <a:rPr lang="en-US" altLang="zh-CN" sz="2000" b="0" i="0" dirty="0" err="1">
                <a:solidFill>
                  <a:srgbClr val="111111"/>
                </a:solidFill>
                <a:effectLst/>
                <a:latin typeface="-apple-system"/>
              </a:rPr>
              <a:t>websocket</a:t>
            </a:r>
            <a:r>
              <a:rPr lang="zh-CN" altLang="en-US" sz="2000" b="0" i="0" dirty="0">
                <a:solidFill>
                  <a:srgbClr val="111111"/>
                </a:solidFill>
                <a:effectLst/>
                <a:latin typeface="-apple-system"/>
              </a:rPr>
              <a:t>技术可以创建持久化的连接通路，还能</a:t>
            </a:r>
            <a:r>
              <a:rPr lang="zh-CN" altLang="en-US" sz="2000" dirty="0">
                <a:solidFill>
                  <a:srgbClr val="111111"/>
                </a:solidFill>
                <a:latin typeface="-apple-system"/>
              </a:rPr>
              <a:t>减少部分</a:t>
            </a:r>
            <a:r>
              <a:rPr lang="zh-CN" altLang="en-US" sz="2000" b="0" i="0" dirty="0">
                <a:solidFill>
                  <a:srgbClr val="111111"/>
                </a:solidFill>
                <a:effectLst/>
                <a:latin typeface="-apple-system"/>
              </a:rPr>
              <a:t>网络开销。</a:t>
            </a: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57343D-B9B0-9378-D67F-6FAB21D6E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9" y="3835267"/>
            <a:ext cx="9835459" cy="29564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A669EF-907F-A413-BDC0-C77015564982}"/>
              </a:ext>
            </a:extLst>
          </p:cNvPr>
          <p:cNvSpPr txBox="1"/>
          <p:nvPr/>
        </p:nvSpPr>
        <p:spPr>
          <a:xfrm>
            <a:off x="115109" y="3415456"/>
            <a:ext cx="5064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前端浏览器控制台接收的</a:t>
            </a:r>
            <a:r>
              <a:rPr lang="en-US" altLang="zh-CN" sz="1600" dirty="0" err="1"/>
              <a:t>websocket</a:t>
            </a:r>
            <a:r>
              <a:rPr lang="zh-CN" altLang="en-US" sz="1600" dirty="0"/>
              <a:t>信息截图</a:t>
            </a:r>
            <a:r>
              <a:rPr lang="en-US" altLang="zh-CN" sz="1600" dirty="0"/>
              <a:t>: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E779163-0107-D877-8838-EA7E933357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1" y="1803359"/>
            <a:ext cx="7632037" cy="1450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8820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932636" y="189596"/>
            <a:ext cx="476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项目亮点：统一的结果集处理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490981" y="25678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4" y="221008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70155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4" y="32228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69478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6F5D08-308F-E413-67B7-C8367FDD5A00}"/>
              </a:ext>
            </a:extLst>
          </p:cNvPr>
          <p:cNvSpPr txBox="1"/>
          <p:nvPr/>
        </p:nvSpPr>
        <p:spPr>
          <a:xfrm>
            <a:off x="578904" y="982033"/>
            <a:ext cx="867320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zh-CN" altLang="en-US" sz="2000" dirty="0"/>
              <a:t>由于在本项目中，</a:t>
            </a:r>
            <a:r>
              <a:rPr lang="zh-CN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前后端信息的传递都是以</a:t>
            </a:r>
            <a:r>
              <a:rPr lang="en-US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的格式来进行。</a:t>
            </a:r>
            <a:r>
              <a:rPr lang="zh-CN" altLang="en-US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所以</a:t>
            </a:r>
            <a:r>
              <a:rPr lang="zh-CN" altLang="en-US" sz="2000" dirty="0"/>
              <a:t>我实现了一个</a:t>
            </a:r>
            <a:r>
              <a:rPr lang="zh-CN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名为</a:t>
            </a:r>
            <a:r>
              <a:rPr lang="en-US" altLang="zh-CN" sz="2000" kern="1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ResponseResultSet</a:t>
            </a:r>
            <a:r>
              <a:rPr lang="zh-CN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000" b="1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统一结果集</a:t>
            </a:r>
            <a:r>
              <a:rPr lang="zh-CN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处理的类</a:t>
            </a:r>
            <a:r>
              <a:rPr lang="zh-CN" altLang="en-US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它负责包装需要发送给前端的信息和响应的状态码。响应前端时则直接发送包装有信息的此类对象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字符串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65A14B-93A6-2B16-B648-D0012E9F0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58" y="3662880"/>
            <a:ext cx="5274945" cy="29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EE5511D-EA8B-0451-DE21-5FBF14FE507F}"/>
              </a:ext>
            </a:extLst>
          </p:cNvPr>
          <p:cNvSpPr txBox="1"/>
          <p:nvPr/>
        </p:nvSpPr>
        <p:spPr>
          <a:xfrm>
            <a:off x="2345064" y="3355103"/>
            <a:ext cx="426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ResponseResultSet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类中定义的变量如下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92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533930" y="122412"/>
            <a:ext cx="323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项目亮点：信息页展示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199590" y="189596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4" y="221008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70155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4" y="32228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69478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199590" y="692510"/>
            <a:ext cx="288987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打印机详情信息页展示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zh-CN" altLang="en-US" dirty="0"/>
              <a:t>    ①</a:t>
            </a:r>
            <a:r>
              <a:rPr lang="en-US" altLang="zh-CN" dirty="0"/>
              <a:t> </a:t>
            </a:r>
            <a:r>
              <a:rPr lang="zh-CN" altLang="en-US" dirty="0"/>
              <a:t>不剔除温度信息：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② 剔除温度信息</a:t>
            </a:r>
            <a:r>
              <a:rPr lang="en-US" altLang="zh-CN" dirty="0"/>
              <a:t>: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AC42070-8C7E-EA93-3E4A-33B4954A2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50" y="3363014"/>
            <a:ext cx="6168634" cy="34698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021F507-4530-A65F-8FBA-F33D485A7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61" y="39116"/>
            <a:ext cx="6168635" cy="32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3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932636" y="189596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490981" y="256780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3" y="233379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82248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2" y="328415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52181" y="375094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6FE984-E763-0879-EFC1-A28A63E72906}"/>
              </a:ext>
            </a:extLst>
          </p:cNvPr>
          <p:cNvSpPr txBox="1"/>
          <p:nvPr/>
        </p:nvSpPr>
        <p:spPr>
          <a:xfrm>
            <a:off x="408061" y="631877"/>
            <a:ext cx="913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在参加</a:t>
            </a:r>
            <a:r>
              <a:rPr lang="en-US" altLang="zh-CN" dirty="0"/>
              <a:t>QG</a:t>
            </a:r>
            <a:r>
              <a:rPr lang="zh-CN" altLang="en-US" dirty="0"/>
              <a:t>训练营的过程中</a:t>
            </a:r>
            <a:r>
              <a:rPr lang="en-US" altLang="zh-CN" dirty="0"/>
              <a:t>, </a:t>
            </a:r>
            <a:r>
              <a:rPr lang="zh-CN" altLang="en-US" dirty="0"/>
              <a:t>我收获了无数的心得体会。我想用以下这几条成语来概括我的收获</a:t>
            </a:r>
            <a:r>
              <a:rPr lang="en-US" altLang="zh-CN" dirty="0"/>
              <a:t>: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2EE177-FA78-B041-2F84-E5EB9717F76E}"/>
              </a:ext>
            </a:extLst>
          </p:cNvPr>
          <p:cNvSpPr txBox="1"/>
          <p:nvPr/>
        </p:nvSpPr>
        <p:spPr>
          <a:xfrm>
            <a:off x="252787" y="1332228"/>
            <a:ext cx="93608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、千里之行，始于足下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最后的结果证明，在项目开始前花费大量时间去思考分析选题的需求，去构建项目的框架，是十分有益的。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这确保了我对项目目标和功能始终都能有清晰且一贯的理解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zh-CN" sz="1800" b="1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激流勇进，迎难而上</a:t>
            </a:r>
            <a:endParaRPr lang="en-US" altLang="zh-CN" sz="1800" b="1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/>
              <a:t>	</a:t>
            </a:r>
            <a:r>
              <a:rPr lang="zh-CN" altLang="en-US" dirty="0"/>
              <a:t>不需要有畏难心理，那些没接触过的，看起来高深难的知识技术，在自己的踏实努力下都是纸老虎。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、百折不挠，愈挫愈勇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眼下看起来无解，让你有放弃的冲动的问题或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bug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，可能在你自我调整，换个角度思考后也都不过如此，只要坚持到最后。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、工欲善其事，必先利其器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积极地拥抱新知识，新技术。尽管学习它们需要消耗自己有限的时间，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但它们可以实打实地提高项目的质量和推进效率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以及你自身的技术水平。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b="1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勤于笔耕，温故知新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/>
              <a:t>	</a:t>
            </a:r>
            <a:r>
              <a:rPr lang="zh-CN" altLang="en-US" dirty="0"/>
              <a:t>每当我遇到一个问题或有用的知识点，我都会立即将其整理到笔记中，利于我日后随时回顾和复习。这也极大地方便了我在推进项目时资料知识的查询，因为我只需翻阅笔记。</a:t>
            </a:r>
          </a:p>
        </p:txBody>
      </p:sp>
    </p:spTree>
    <p:extLst>
      <p:ext uri="{BB962C8B-B14F-4D97-AF65-F5344CB8AC3E}">
        <p14:creationId xmlns:p14="http://schemas.microsoft.com/office/powerpoint/2010/main" val="85900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581902B6-01BB-4415-B0CE-7125A3AB4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BFF470B-826F-42F8-BE99-0C03C589C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2502569" y="1096919"/>
            <a:ext cx="67954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感谢师兄的指导</a:t>
            </a:r>
            <a:endParaRPr lang="en-US" altLang="zh-CN" sz="5400" b="1" dirty="0">
              <a:solidFill>
                <a:srgbClr val="3843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感谢老师的聆听</a:t>
            </a:r>
            <a:endParaRPr lang="en-US" altLang="zh-CN" sz="5400" b="1" dirty="0">
              <a:solidFill>
                <a:srgbClr val="3843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我的汇报到此结束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B348A0-E2B4-4838-9262-54ACCE0FC586}"/>
              </a:ext>
            </a:extLst>
          </p:cNvPr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 for listening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68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513884-73F1-4547-88FC-3ECA91399A56}"/>
              </a:ext>
            </a:extLst>
          </p:cNvPr>
          <p:cNvSpPr/>
          <p:nvPr/>
        </p:nvSpPr>
        <p:spPr>
          <a:xfrm>
            <a:off x="5043611" y="178326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B399000-0D26-4240-B558-FE016C9B219B}"/>
              </a:ext>
            </a:extLst>
          </p:cNvPr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D5F8B8C-A732-4A1D-8149-F19C3E21B79C}"/>
              </a:ext>
            </a:extLst>
          </p:cNvPr>
          <p:cNvSpPr/>
          <p:nvPr/>
        </p:nvSpPr>
        <p:spPr>
          <a:xfrm>
            <a:off x="-3838129" y="3282279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CFAAE20-D8F0-4F87-AC37-8502B4394D2B}"/>
              </a:ext>
            </a:extLst>
          </p:cNvPr>
          <p:cNvSpPr/>
          <p:nvPr/>
        </p:nvSpPr>
        <p:spPr>
          <a:xfrm>
            <a:off x="852556" y="580926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FC3660-DA7F-4555-96F4-E35E6A6E35DE}"/>
              </a:ext>
            </a:extLst>
          </p:cNvPr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A345C6-14D6-40CB-9563-332AAEAE8839}"/>
              </a:ext>
            </a:extLst>
          </p:cNvPr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5D8A63-15B0-44CB-A213-510EBC49B2EE}"/>
              </a:ext>
            </a:extLst>
          </p:cNvPr>
          <p:cNvSpPr/>
          <p:nvPr/>
        </p:nvSpPr>
        <p:spPr>
          <a:xfrm>
            <a:off x="6356392" y="176818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040417-6215-474A-8113-CD7BD7D8CB7B}"/>
              </a:ext>
            </a:extLst>
          </p:cNvPr>
          <p:cNvSpPr/>
          <p:nvPr/>
        </p:nvSpPr>
        <p:spPr>
          <a:xfrm>
            <a:off x="6639804" y="2831204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19B616-CE46-4B64-88A7-A37DE6EA12BC}"/>
              </a:ext>
            </a:extLst>
          </p:cNvPr>
          <p:cNvSpPr/>
          <p:nvPr/>
        </p:nvSpPr>
        <p:spPr>
          <a:xfrm>
            <a:off x="6621523" y="391291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CE6A3C-8AA6-4135-BB3B-FC8E9C518325}"/>
              </a:ext>
            </a:extLst>
          </p:cNvPr>
          <p:cNvGrpSpPr/>
          <p:nvPr/>
        </p:nvGrpSpPr>
        <p:grpSpPr>
          <a:xfrm>
            <a:off x="5555115" y="1649192"/>
            <a:ext cx="619822" cy="634301"/>
            <a:chOff x="5305305" y="963203"/>
            <a:chExt cx="619822" cy="63430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C9A6FFD-69C7-497E-85D7-054768B4E87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7842A79-EBA3-486B-8619-BA194163FDAD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9728AA-342A-4687-935B-84AF07F9531D}"/>
              </a:ext>
            </a:extLst>
          </p:cNvPr>
          <p:cNvGrpSpPr/>
          <p:nvPr/>
        </p:nvGrpSpPr>
        <p:grpSpPr>
          <a:xfrm>
            <a:off x="5814952" y="2724517"/>
            <a:ext cx="619822" cy="634301"/>
            <a:chOff x="5305305" y="963203"/>
            <a:chExt cx="619822" cy="63430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ADD300-945F-4232-AA2A-3C1E081B9A49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06CFB8-0AA2-42BF-9A99-3A980A5EAC0C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679C73-1D02-472F-8905-A22E1608E82B}"/>
              </a:ext>
            </a:extLst>
          </p:cNvPr>
          <p:cNvGrpSpPr/>
          <p:nvPr/>
        </p:nvGrpSpPr>
        <p:grpSpPr>
          <a:xfrm>
            <a:off x="5786089" y="3843236"/>
            <a:ext cx="619822" cy="633074"/>
            <a:chOff x="5305305" y="964430"/>
            <a:chExt cx="619822" cy="633074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FD56C2D-ADA4-4BB4-805C-DB795548035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EE06559-56DD-4AE7-82C8-0514802061A8}"/>
                </a:ext>
              </a:extLst>
            </p:cNvPr>
            <p:cNvSpPr txBox="1"/>
            <p:nvPr/>
          </p:nvSpPr>
          <p:spPr>
            <a:xfrm>
              <a:off x="5423183" y="964430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5B43D91-7C26-4E76-9D3D-F60F5B7077A4}"/>
              </a:ext>
            </a:extLst>
          </p:cNvPr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8F7F61-2CD2-4092-86E9-04056A040BEA}"/>
              </a:ext>
            </a:extLst>
          </p:cNvPr>
          <p:cNvSpPr txBox="1"/>
          <p:nvPr/>
        </p:nvSpPr>
        <p:spPr>
          <a:xfrm>
            <a:off x="6271792" y="1743185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9E4ACF-A1E2-4269-952A-425FD811DDB1}"/>
              </a:ext>
            </a:extLst>
          </p:cNvPr>
          <p:cNvSpPr txBox="1"/>
          <p:nvPr/>
        </p:nvSpPr>
        <p:spPr>
          <a:xfrm>
            <a:off x="6627016" y="2805771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3E856-E00F-4731-B9BA-1D000EE14DC7}"/>
              </a:ext>
            </a:extLst>
          </p:cNvPr>
          <p:cNvSpPr txBox="1"/>
          <p:nvPr/>
        </p:nvSpPr>
        <p:spPr>
          <a:xfrm>
            <a:off x="6608736" y="3899032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51F99899-39A8-470D-82EA-6A5DDB62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7A7CAB0-467B-4845-ADDD-6172A0C97C29}"/>
              </a:ext>
            </a:extLst>
          </p:cNvPr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1FF935-C2AC-457B-B9C0-2A44FCCFA601}"/>
              </a:ext>
            </a:extLst>
          </p:cNvPr>
          <p:cNvSpPr/>
          <p:nvPr/>
        </p:nvSpPr>
        <p:spPr>
          <a:xfrm>
            <a:off x="6286760" y="4875167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80F2BA-54DB-4929-B992-B4320D029431}"/>
              </a:ext>
            </a:extLst>
          </p:cNvPr>
          <p:cNvGrpSpPr/>
          <p:nvPr/>
        </p:nvGrpSpPr>
        <p:grpSpPr>
          <a:xfrm>
            <a:off x="5451326" y="4805019"/>
            <a:ext cx="619822" cy="633542"/>
            <a:chOff x="5305305" y="963962"/>
            <a:chExt cx="619822" cy="63354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A3B69B4-189E-4530-AFA1-4032975E46E4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284B29-F21C-4CC6-BF25-A2CD9569CDFA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0B8C17DF-AA8E-41BC-81B4-7B1ED012BE78}"/>
              </a:ext>
            </a:extLst>
          </p:cNvPr>
          <p:cNvSpPr txBox="1"/>
          <p:nvPr/>
        </p:nvSpPr>
        <p:spPr>
          <a:xfrm>
            <a:off x="6384811" y="4887778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</p:spTree>
    <p:extLst>
      <p:ext uri="{BB962C8B-B14F-4D97-AF65-F5344CB8AC3E}">
        <p14:creationId xmlns:p14="http://schemas.microsoft.com/office/powerpoint/2010/main" val="49608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388909" y="509861"/>
            <a:ext cx="354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52274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4" y="304401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55184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8708C0-26B8-222B-6EE9-CDBD447E06FF}"/>
              </a:ext>
            </a:extLst>
          </p:cNvPr>
          <p:cNvSpPr txBox="1"/>
          <p:nvPr/>
        </p:nvSpPr>
        <p:spPr>
          <a:xfrm>
            <a:off x="474774" y="3176812"/>
            <a:ext cx="88793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个人项目分析理解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后台代码可以粗略分为分为</a:t>
            </a:r>
            <a:r>
              <a:rPr lang="en-US" altLang="zh-CN" dirty="0"/>
              <a:t>: </a:t>
            </a:r>
            <a:r>
              <a:rPr lang="zh-CN" altLang="en-US" dirty="0"/>
              <a:t>用户模块、数据</a:t>
            </a:r>
            <a:r>
              <a:rPr lang="en-US" altLang="zh-CN" dirty="0"/>
              <a:t>IO</a:t>
            </a:r>
            <a:r>
              <a:rPr lang="zh-CN" altLang="en-US" dirty="0"/>
              <a:t>模块、打印机模块三个部分</a:t>
            </a:r>
          </a:p>
          <a:p>
            <a:endParaRPr lang="en-US" altLang="zh-CN" dirty="0"/>
          </a:p>
          <a:p>
            <a:r>
              <a:rPr lang="zh-CN" altLang="en-US" dirty="0"/>
              <a:t>整个项目只是一个</a:t>
            </a:r>
            <a:r>
              <a:rPr lang="en-US" altLang="zh-CN" b="1" dirty="0"/>
              <a:t>“</a:t>
            </a:r>
            <a:r>
              <a:rPr lang="zh-CN" altLang="en-US" b="1" dirty="0"/>
              <a:t>查看系统</a:t>
            </a:r>
            <a:r>
              <a:rPr lang="en-US" altLang="zh-CN" b="1" dirty="0"/>
              <a:t>”</a:t>
            </a:r>
            <a:r>
              <a:rPr lang="zh-CN" altLang="en-US" dirty="0"/>
              <a:t>，需要程序读取的信息由由机器产生</a:t>
            </a:r>
            <a:r>
              <a:rPr lang="en-US" altLang="zh-CN" dirty="0"/>
              <a:t>,</a:t>
            </a:r>
            <a:r>
              <a:rPr lang="zh-CN" altLang="en-US" dirty="0"/>
              <a:t>我们需要做的只是读取信息后进行分析，并显示到网页上。并实现一个系统应有的基本用户权限控制和注册登陆操作。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打印机和数据</a:t>
            </a:r>
            <a:r>
              <a:rPr lang="en-US" altLang="zh-CN" dirty="0"/>
              <a:t>IO</a:t>
            </a:r>
            <a:r>
              <a:rPr lang="zh-CN" altLang="en-US" dirty="0"/>
              <a:t>模块需要做的就是要实现读取新增信息并解析，再执行录入</a:t>
            </a:r>
            <a:r>
              <a:rPr lang="en-US" altLang="zh-CN" dirty="0"/>
              <a:t>MySQL</a:t>
            </a:r>
            <a:r>
              <a:rPr lang="zh-CN" altLang="en-US" dirty="0"/>
              <a:t>数据库和响应前端请求等等功能。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用户模块则需要实现一些基本的权限控制和注册登陆操作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6602E3-1D07-508E-2523-FB6A31844021}"/>
              </a:ext>
            </a:extLst>
          </p:cNvPr>
          <p:cNvSpPr txBox="1"/>
          <p:nvPr/>
        </p:nvSpPr>
        <p:spPr>
          <a:xfrm>
            <a:off x="493294" y="1335505"/>
            <a:ext cx="8842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项目背景梗概</a:t>
            </a:r>
            <a:r>
              <a:rPr lang="en-US" altLang="zh-CN" b="1" i="1" dirty="0"/>
              <a:t>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某一企业有许多打印机，打印机们每秒都会产生一条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设备信息并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写入到一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txt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文件中。</a:t>
            </a:r>
          </a:p>
          <a:p>
            <a:pPr algn="l"/>
            <a:endParaRPr lang="en-US" altLang="zh-CN" b="1" i="1" dirty="0"/>
          </a:p>
          <a:p>
            <a:r>
              <a:rPr lang="zh-CN" altLang="en-US" b="1" i="1" dirty="0"/>
              <a:t>项目基本需求</a:t>
            </a:r>
            <a:r>
              <a:rPr lang="en-US" altLang="zh-CN" b="1" i="1" dirty="0"/>
              <a:t>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设计一个系统，能够读取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txt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文件中的消息，并实时展示给前端，供管理人员时刻观察设备状态，并能提供一个实时预警效果。</a:t>
            </a:r>
          </a:p>
          <a:p>
            <a:pPr algn="l"/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82170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2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5" y="516412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3152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80634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80888" y="326800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67243" y="372967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914401" y="1434071"/>
            <a:ext cx="6693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zh-CN" altLang="en-US" dirty="0"/>
              <a:t>最终我的项目设计结构图如下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39F7D5-D6C0-FDBA-64E4-A4D244954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32" y="2125733"/>
            <a:ext cx="7090728" cy="45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7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5" y="516412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3152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80634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80888" y="326800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67243" y="372967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5BFB97-1812-89C2-289B-929A14035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8" y="1220918"/>
            <a:ext cx="6456858" cy="51206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7021671" y="1650948"/>
            <a:ext cx="269653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indent="266700" algn="l">
              <a:lnSpc>
                <a:spcPct val="150000"/>
              </a:lnSpc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分为</a:t>
            </a:r>
            <a:r>
              <a:rPr lang="en-US" altLang="zh-CN" sz="1800" b="1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OpenSans-Bold"/>
              </a:rPr>
              <a:t>web</a:t>
            </a:r>
            <a:r>
              <a:rPr lang="zh-CN" altLang="zh-CN" sz="1800" b="1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-Bold"/>
              </a:rPr>
              <a:t>服务端（处理数据）和驻留端（接收数据）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-Bold"/>
              </a:rPr>
              <a:t>两层。</a:t>
            </a:r>
            <a:endParaRPr lang="en-US" altLang="zh-CN" sz="1800" kern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MicrosoftYaHei-Bold"/>
            </a:endParaRPr>
          </a:p>
          <a:p>
            <a:pPr indent="266700" algn="l">
              <a:lnSpc>
                <a:spcPct val="150000"/>
              </a:lnSpc>
            </a:pPr>
            <a:r>
              <a:rPr lang="zh-CN" altLang="zh-CN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驻留端</a:t>
            </a:r>
            <a:r>
              <a:rPr lang="zh-CN" altLang="en-US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监听到</a:t>
            </a:r>
            <a:r>
              <a:rPr lang="en-US" altLang="zh-CN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txt</a:t>
            </a:r>
            <a:r>
              <a:rPr lang="zh-CN" altLang="en-US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文件更新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后，只需要把</a:t>
            </a:r>
            <a:r>
              <a:rPr lang="zh-CN" altLang="en-US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数据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发送到</a:t>
            </a:r>
            <a:r>
              <a:rPr lang="en-US" altLang="zh-CN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OpenSans-Regular"/>
              </a:rPr>
              <a:t>web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服务端。</a:t>
            </a:r>
            <a:r>
              <a:rPr lang="zh-CN" altLang="en-US" sz="1800" kern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MicrosoftYaHei"/>
              </a:rPr>
              <a:t>而不需要对消息进行处理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023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10018126" y="0"/>
            <a:ext cx="217387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677780" y="10595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350481" y="173135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25355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80634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38721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396807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总结致谢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502FDB-95F3-A414-B2D5-C13947DF0174}"/>
              </a:ext>
            </a:extLst>
          </p:cNvPr>
          <p:cNvSpPr txBox="1"/>
          <p:nvPr/>
        </p:nvSpPr>
        <p:spPr>
          <a:xfrm>
            <a:off x="7423360" y="598142"/>
            <a:ext cx="26965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而在前端</a:t>
            </a:r>
            <a:r>
              <a:rPr lang="en-US" altLang="zh-CN" dirty="0"/>
              <a:t>,</a:t>
            </a:r>
            <a:r>
              <a:rPr lang="zh-CN" altLang="en-US" dirty="0"/>
              <a:t>用户分为企业用户，普通用户，管理员三种。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企业用户经过注册登陆后</a:t>
            </a:r>
            <a:r>
              <a:rPr lang="en-US" altLang="zh-CN" dirty="0"/>
              <a:t>,</a:t>
            </a:r>
            <a:r>
              <a:rPr lang="zh-CN" altLang="en-US" dirty="0"/>
              <a:t>就可以查看自己有权限访问的打印机信息。而普通用户还需进一步输入</a:t>
            </a:r>
            <a:r>
              <a:rPr lang="zh-CN" altLang="en-US" b="1" dirty="0"/>
              <a:t>企业账户名</a:t>
            </a:r>
            <a:r>
              <a:rPr lang="zh-CN" altLang="en-US" dirty="0"/>
              <a:t>和</a:t>
            </a:r>
            <a:r>
              <a:rPr lang="zh-CN" altLang="en-US" b="1" dirty="0"/>
              <a:t>绑定邀请码</a:t>
            </a:r>
            <a:r>
              <a:rPr lang="zh-CN" altLang="en-US" dirty="0"/>
              <a:t>绑定</a:t>
            </a:r>
            <a:endParaRPr lang="en-US" altLang="zh-CN" dirty="0"/>
          </a:p>
          <a:p>
            <a:r>
              <a:rPr lang="en-US" altLang="zh-CN" b="1" dirty="0"/>
              <a:t>	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随后用户就能实时观察到自己有权限查看的打印机的信息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4019FD-0217-1757-B83F-A4FF6186B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850" y="3708687"/>
            <a:ext cx="4500558" cy="25139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6C20DE-0DF5-F7F4-6A66-0794935F7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" y="3618042"/>
            <a:ext cx="2830394" cy="28921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9EB6070-5965-4FB3-EE53-EA52ABD9C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" y="598142"/>
            <a:ext cx="3364872" cy="26198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BDA6FEF-2BD7-A513-2F32-CD2CA226F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61" y="567615"/>
            <a:ext cx="2809686" cy="26198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DB3DABF-C84F-2458-1573-522ADE3AF868}"/>
              </a:ext>
            </a:extLst>
          </p:cNvPr>
          <p:cNvSpPr txBox="1"/>
          <p:nvPr/>
        </p:nvSpPr>
        <p:spPr>
          <a:xfrm>
            <a:off x="1192612" y="3217985"/>
            <a:ext cx="13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管理员用户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70328D-3815-0C00-1370-45F7ED8934B6}"/>
              </a:ext>
            </a:extLst>
          </p:cNvPr>
          <p:cNvSpPr txBox="1"/>
          <p:nvPr/>
        </p:nvSpPr>
        <p:spPr>
          <a:xfrm>
            <a:off x="4968112" y="3217984"/>
            <a:ext cx="13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企业用户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0CA536-9D11-9C88-A002-A845637541FF}"/>
              </a:ext>
            </a:extLst>
          </p:cNvPr>
          <p:cNvSpPr txBox="1"/>
          <p:nvPr/>
        </p:nvSpPr>
        <p:spPr>
          <a:xfrm>
            <a:off x="1033958" y="6510222"/>
            <a:ext cx="133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普通用户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4FF4EA6-4F4A-E7DF-391B-E7E6CCEA1CC9}"/>
              </a:ext>
            </a:extLst>
          </p:cNvPr>
          <p:cNvSpPr txBox="1"/>
          <p:nvPr/>
        </p:nvSpPr>
        <p:spPr>
          <a:xfrm>
            <a:off x="4481866" y="6298003"/>
            <a:ext cx="1782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打印机详情信息页</a:t>
            </a:r>
          </a:p>
        </p:txBody>
      </p:sp>
    </p:spTree>
    <p:extLst>
      <p:ext uri="{BB962C8B-B14F-4D97-AF65-F5344CB8AC3E}">
        <p14:creationId xmlns:p14="http://schemas.microsoft.com/office/powerpoint/2010/main" val="399302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5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1235</Words>
  <Application>Microsoft Office PowerPoint</Application>
  <PresentationFormat>宽屏</PresentationFormat>
  <Paragraphs>171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微软雅黑</vt:lpstr>
      <vt:lpstr>Montserrat Light</vt:lpstr>
      <vt:lpstr>Arial</vt:lpstr>
      <vt:lpstr>等线 Light</vt:lpstr>
      <vt:lpstr>Novecento wide Bold</vt:lpstr>
      <vt:lpstr>Sitka Text</vt:lpstr>
      <vt:lpstr>-apple-system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卓颖 吴</cp:lastModifiedBy>
  <cp:revision>21</cp:revision>
  <dcterms:created xsi:type="dcterms:W3CDTF">2022-04-30T16:30:33Z</dcterms:created>
  <dcterms:modified xsi:type="dcterms:W3CDTF">2023-05-13T07:57:57Z</dcterms:modified>
</cp:coreProperties>
</file>